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7" r:id="rId1"/>
  </p:sldMasterIdLst>
  <p:sldIdLst>
    <p:sldId id="263" r:id="rId2"/>
    <p:sldId id="265" r:id="rId3"/>
    <p:sldId id="267" r:id="rId4"/>
    <p:sldId id="269" r:id="rId5"/>
    <p:sldId id="266" r:id="rId6"/>
    <p:sldId id="268" r:id="rId7"/>
    <p:sldId id="256" r:id="rId8"/>
    <p:sldId id="257" r:id="rId9"/>
    <p:sldId id="258" r:id="rId10"/>
    <p:sldId id="260" r:id="rId11"/>
    <p:sldId id="259" r:id="rId12"/>
    <p:sldId id="261" r:id="rId13"/>
    <p:sldId id="262" r:id="rId1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78" d="100"/>
          <a:sy n="78" d="100"/>
        </p:scale>
        <p:origin x="-104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printerSettings" Target="printerSettings/printerSettings1.bin"/><Relationship Id="rId16" Type="http://schemas.openxmlformats.org/officeDocument/2006/relationships/presProps" Target="presProps.xml"/><Relationship Id="rId17" Type="http://schemas.openxmlformats.org/officeDocument/2006/relationships/viewProps" Target="viewProps.xml"/><Relationship Id="rId18" Type="http://schemas.openxmlformats.org/officeDocument/2006/relationships/theme" Target="theme/theme1.xml"/><Relationship Id="rId1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848600" cy="1927225"/>
          </a:xfrm>
        </p:spPr>
        <p:txBody>
          <a:bodyPr anchor="b">
            <a:noAutofit/>
          </a:bodyPr>
          <a:lstStyle>
            <a:lvl1pPr>
              <a:defRPr sz="5400" cap="all" baseline="0"/>
            </a:lvl1pPr>
          </a:lstStyle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05200"/>
            <a:ext cx="6400800" cy="1752600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685800" y="3398520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867400"/>
          </a:xfrm>
        </p:spPr>
        <p:txBody>
          <a:bodyPr vert="eaVert" anchor="b"/>
          <a:lstStyle/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867400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2362200"/>
            <a:ext cx="7772400" cy="2200275"/>
          </a:xfrm>
        </p:spPr>
        <p:txBody>
          <a:bodyPr anchor="b">
            <a:normAutofit/>
          </a:bodyPr>
          <a:lstStyle>
            <a:lvl1pPr algn="l">
              <a:defRPr sz="4800" b="0" cap="all"/>
            </a:lvl1pPr>
          </a:lstStyle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626864"/>
            <a:ext cx="77724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>
            <a:off x="731520" y="4599432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488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lang="en-US" sz="2000" b="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488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2217817" y="4045823"/>
            <a:ext cx="4709160" cy="794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080"/>
            <a:ext cx="2139696" cy="1261872"/>
          </a:xfrm>
        </p:spPr>
        <p:txBody>
          <a:bodyPr anchor="b">
            <a:noAutofit/>
          </a:bodyPr>
          <a:lstStyle>
            <a:lvl1pPr algn="l">
              <a:defRPr sz="2400" b="0"/>
            </a:lvl1pPr>
          </a:lstStyle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71800" y="792080"/>
            <a:ext cx="5715000" cy="55778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0552"/>
            <a:ext cx="2139696" cy="42436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1188161" y="3580206"/>
            <a:ext cx="557784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480"/>
            <a:ext cx="2142680" cy="126492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58610" y="838201"/>
            <a:ext cx="5904390" cy="5500456"/>
          </a:xfrm>
          <a:solidFill>
            <a:schemeClr val="bg2"/>
          </a:solidFill>
          <a:ln w="76200">
            <a:solidFill>
              <a:srgbClr val="FFFFFF"/>
            </a:solidFill>
            <a:miter lim="800000"/>
          </a:ln>
          <a:effectLst>
            <a:outerShdw blurRad="50800" dist="12700" dir="5400000" algn="t" rotWithShape="0">
              <a:prstClr val="black">
                <a:alpha val="59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133600"/>
            <a:ext cx="2139696" cy="424281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20786"/>
            <a:ext cx="9144000" cy="2286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9144000" cy="3657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18288"/>
            <a:ext cx="28956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2E67D4DF-A47F-894F-995E-13C288683C29}" type="datetimeFigureOut">
              <a:rPr lang="en-US" smtClean="0"/>
              <a:t>12-04-20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29000" y="18288"/>
            <a:ext cx="4114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18288"/>
            <a:ext cx="1066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00" b="1">
                <a:solidFill>
                  <a:srgbClr val="FFFFFF"/>
                </a:solidFill>
              </a:defRPr>
            </a:lvl1pPr>
          </a:lstStyle>
          <a:p>
            <a:fld id="{216D77BF-563B-7948-A16C-E9C153512C8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 spc="-1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3716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image" Target="../media/image2.jpe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Summative Assessment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 process – not an event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96868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Components of a portfolio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chemeClr val="accent4">
              <a:lumMod val="60000"/>
              <a:lumOff val="40000"/>
            </a:schemeClr>
          </a:solidFill>
        </p:spPr>
        <p:txBody>
          <a:bodyPr/>
          <a:lstStyle/>
          <a:p>
            <a:r>
              <a:rPr lang="en-US" dirty="0" smtClean="0"/>
              <a:t>Samples of student work</a:t>
            </a:r>
          </a:p>
          <a:p>
            <a:pPr lvl="1"/>
            <a:r>
              <a:rPr lang="en-US" dirty="0" smtClean="0"/>
              <a:t>Written work samples</a:t>
            </a:r>
          </a:p>
          <a:p>
            <a:pPr lvl="1"/>
            <a:r>
              <a:rPr lang="en-US" dirty="0" smtClean="0"/>
              <a:t>Photos of models of work</a:t>
            </a:r>
          </a:p>
          <a:p>
            <a:pPr lvl="1"/>
            <a:r>
              <a:rPr lang="en-US" dirty="0" smtClean="0"/>
              <a:t>Videos of groups working</a:t>
            </a:r>
          </a:p>
          <a:p>
            <a:pPr lvl="1"/>
            <a:r>
              <a:rPr lang="en-US" dirty="0" smtClean="0"/>
              <a:t>Audiotapes of conferencing</a:t>
            </a:r>
            <a:endParaRPr lang="en-US" dirty="0"/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solidFill>
            <a:schemeClr val="accent6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en-US" dirty="0" smtClean="0"/>
              <a:t>Student reflections</a:t>
            </a:r>
          </a:p>
          <a:p>
            <a:pPr lvl="1"/>
            <a:r>
              <a:rPr lang="en-US" dirty="0" smtClean="0"/>
              <a:t>Each piece of work is accompanied by the student’s reflection as to why it was included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90797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solving portfolio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Include pieces of work that demonstrate</a:t>
            </a:r>
          </a:p>
          <a:p>
            <a:pPr lvl="1"/>
            <a:r>
              <a:rPr lang="en-US" dirty="0" smtClean="0"/>
              <a:t>How working with others helped you solve a problem</a:t>
            </a:r>
          </a:p>
          <a:p>
            <a:pPr lvl="1"/>
            <a:r>
              <a:rPr lang="en-US" dirty="0" smtClean="0"/>
              <a:t>How using a variety of tools helped you solve a problem</a:t>
            </a:r>
          </a:p>
          <a:p>
            <a:pPr lvl="1"/>
            <a:r>
              <a:rPr lang="en-US" dirty="0" smtClean="0"/>
              <a:t>That you needed to persevere to solve the problem</a:t>
            </a:r>
          </a:p>
          <a:p>
            <a:pPr lvl="1"/>
            <a:r>
              <a:rPr lang="en-US" dirty="0" smtClean="0"/>
              <a:t>That you needed to connect different mathematical ideas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53197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Portfolios I have used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Empowering grade 10 general – attitudes towards math</a:t>
            </a:r>
          </a:p>
          <a:p>
            <a:r>
              <a:rPr lang="en-US" dirty="0" smtClean="0"/>
              <a:t>Problem solving portfolio</a:t>
            </a:r>
          </a:p>
          <a:p>
            <a:r>
              <a:rPr lang="en-US" dirty="0" smtClean="0"/>
              <a:t>Learning skills portfolio</a:t>
            </a:r>
          </a:p>
          <a:p>
            <a:r>
              <a:rPr lang="en-US" dirty="0" smtClean="0"/>
              <a:t>Intermediate mathematics methods </a:t>
            </a:r>
          </a:p>
          <a:p>
            <a:pPr lvl="1"/>
            <a:r>
              <a:rPr lang="en-US" dirty="0" smtClean="0"/>
              <a:t>(curriculum knowledge, professional knowledge, professional practice)</a:t>
            </a:r>
          </a:p>
          <a:p>
            <a:r>
              <a:rPr lang="en-US" dirty="0"/>
              <a:t>Graduate course – formative assessment</a:t>
            </a:r>
          </a:p>
          <a:p>
            <a:pPr lvl="1"/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43565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Portfolios I imagine as summative assessments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Focused on the processes</a:t>
            </a:r>
          </a:p>
          <a:p>
            <a:r>
              <a:rPr lang="en-US" dirty="0" smtClean="0"/>
              <a:t>Focused on the overall expectations of the course</a:t>
            </a:r>
          </a:p>
          <a:p>
            <a:endParaRPr lang="en-US" dirty="0"/>
          </a:p>
          <a:p>
            <a:r>
              <a:rPr lang="en-US" dirty="0" smtClean="0"/>
              <a:t>Growth portfolios</a:t>
            </a:r>
          </a:p>
          <a:p>
            <a:endParaRPr lang="en-US" dirty="0"/>
          </a:p>
        </p:txBody>
      </p:sp>
      <p:sp>
        <p:nvSpPr>
          <p:cNvPr id="5" name="Curved Down Arrow 4"/>
          <p:cNvSpPr/>
          <p:nvPr/>
        </p:nvSpPr>
        <p:spPr>
          <a:xfrm rot="15985058">
            <a:off x="-128245" y="2368561"/>
            <a:ext cx="1631192" cy="940786"/>
          </a:xfrm>
          <a:prstGeom prst="curvedDown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72488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Summative 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600200"/>
            <a:ext cx="7556313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800" dirty="0" smtClean="0"/>
              <a:t>“Information is used by the teacher to summarize learning at a given point in time. This summary is used to make judgments about the quality of student learning on the basis of established criteria, to assign a value to represent that quality, and to support the communication of information about achievement to students themselves, parents, teachers, and others.” (Growing Success, p. 31)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Things to think about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600200"/>
            <a:ext cx="7556313" cy="4525963"/>
          </a:xfrm>
        </p:spPr>
        <p:txBody>
          <a:bodyPr>
            <a:normAutofit/>
          </a:bodyPr>
          <a:lstStyle/>
          <a:p>
            <a:r>
              <a:rPr lang="en-US" sz="2400" dirty="0" smtClean="0">
                <a:solidFill>
                  <a:schemeClr val="tx1"/>
                </a:solidFill>
              </a:rPr>
              <a:t>Is summative assessment an event or a process?</a:t>
            </a:r>
          </a:p>
          <a:p>
            <a:r>
              <a:rPr lang="en-US" sz="2400" dirty="0" smtClean="0">
                <a:solidFill>
                  <a:schemeClr val="tx1"/>
                </a:solidFill>
              </a:rPr>
              <a:t>Does your summative assessment take into account the students’ learning over time?</a:t>
            </a:r>
          </a:p>
          <a:p>
            <a:r>
              <a:rPr lang="en-US" sz="2400" dirty="0" smtClean="0">
                <a:solidFill>
                  <a:schemeClr val="tx1"/>
                </a:solidFill>
              </a:rPr>
              <a:t>What mathematics is assessed? Important mathematical ideas? The big understandings?</a:t>
            </a:r>
          </a:p>
          <a:p>
            <a:r>
              <a:rPr lang="en-US" sz="2400" dirty="0" smtClean="0">
                <a:solidFill>
                  <a:schemeClr val="tx1"/>
                </a:solidFill>
              </a:rPr>
              <a:t>What data is gathered and how is it put together? </a:t>
            </a:r>
          </a:p>
          <a:p>
            <a:r>
              <a:rPr lang="en-US" sz="2400" dirty="0" smtClean="0">
                <a:solidFill>
                  <a:schemeClr val="tx1"/>
                </a:solidFill>
              </a:rPr>
              <a:t>How certain are you of your judgment of what students know and can do? 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big challenge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405468"/>
            <a:ext cx="7556313" cy="4720696"/>
          </a:xfrm>
        </p:spPr>
        <p:txBody>
          <a:bodyPr/>
          <a:lstStyle/>
          <a:p>
            <a:r>
              <a:rPr lang="en-US" sz="2800" dirty="0"/>
              <a:t>What data is gathered and how is it put together? </a:t>
            </a:r>
            <a:endParaRPr lang="en-US" sz="2800" dirty="0" smtClean="0"/>
          </a:p>
          <a:p>
            <a:endParaRPr lang="en-US" sz="2800" dirty="0"/>
          </a:p>
          <a:p>
            <a:endParaRPr lang="en-US" sz="2800" dirty="0"/>
          </a:p>
          <a:p>
            <a:r>
              <a:rPr lang="en-US" sz="2800" dirty="0"/>
              <a:t>How certain are you of your judgment of what students know and can do?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750153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380555" y="1147269"/>
            <a:ext cx="3255264" cy="2586532"/>
          </a:xfrm>
        </p:spPr>
        <p:txBody>
          <a:bodyPr>
            <a:normAutofit/>
          </a:bodyPr>
          <a:lstStyle/>
          <a:p>
            <a:r>
              <a:rPr lang="en-US" sz="3200" dirty="0" smtClean="0"/>
              <a:t>How do we know what students know and can do? </a:t>
            </a:r>
            <a:endParaRPr lang="en-US" sz="3200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>
          <a:xfrm>
            <a:off x="3826932" y="1147268"/>
            <a:ext cx="4859867" cy="522265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half" idx="2"/>
          </p:nvPr>
        </p:nvSpPr>
        <p:spPr>
          <a:xfrm>
            <a:off x="544435" y="4038600"/>
            <a:ext cx="2856078" cy="2271375"/>
          </a:xfrm>
        </p:spPr>
        <p:txBody>
          <a:bodyPr>
            <a:noAutofit/>
          </a:bodyPr>
          <a:lstStyle/>
          <a:p>
            <a:endParaRPr lang="en-US" sz="1800" dirty="0"/>
          </a:p>
        </p:txBody>
      </p:sp>
      <p:sp>
        <p:nvSpPr>
          <p:cNvPr id="10" name="TextBox 9"/>
          <p:cNvSpPr txBox="1"/>
          <p:nvPr/>
        </p:nvSpPr>
        <p:spPr>
          <a:xfrm>
            <a:off x="-594066" y="2786223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pic>
        <p:nvPicPr>
          <p:cNvPr id="11" name="Picture 4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8234" r="33325" b="8234"/>
          <a:stretch/>
        </p:blipFill>
        <p:spPr bwMode="auto">
          <a:xfrm>
            <a:off x="4231653" y="2179118"/>
            <a:ext cx="4534521" cy="373062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1447416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Summative assessment – process or event?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Performance tasks</a:t>
            </a:r>
          </a:p>
          <a:p>
            <a:r>
              <a:rPr lang="en-US" sz="3200" dirty="0" smtClean="0"/>
              <a:t>Collection of student work over time </a:t>
            </a:r>
          </a:p>
          <a:p>
            <a:r>
              <a:rPr lang="en-US" sz="3200" dirty="0" smtClean="0"/>
              <a:t>Portfolios</a:t>
            </a:r>
          </a:p>
          <a:p>
            <a:r>
              <a:rPr lang="en-US" sz="3200" dirty="0"/>
              <a:t>Exams</a:t>
            </a:r>
          </a:p>
          <a:p>
            <a:endParaRPr lang="en-US" sz="3200" dirty="0" smtClean="0"/>
          </a:p>
          <a:p>
            <a:pPr marL="0" indent="0">
              <a:buNone/>
            </a:pPr>
            <a:endParaRPr lang="en-US" sz="3200" dirty="0"/>
          </a:p>
        </p:txBody>
      </p:sp>
      <p:sp>
        <p:nvSpPr>
          <p:cNvPr id="4" name="TextBox 3"/>
          <p:cNvSpPr txBox="1"/>
          <p:nvPr/>
        </p:nvSpPr>
        <p:spPr>
          <a:xfrm>
            <a:off x="1051076" y="5036743"/>
            <a:ext cx="6873724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What can these forms tell us? </a:t>
            </a:r>
          </a:p>
          <a:p>
            <a:r>
              <a:rPr lang="en-US" sz="2800" dirty="0" smtClean="0"/>
              <a:t>What do they not tell us?</a:t>
            </a:r>
            <a:endParaRPr lang="en-US" sz="2800" dirty="0"/>
          </a:p>
        </p:txBody>
      </p:sp>
      <p:sp>
        <p:nvSpPr>
          <p:cNvPr id="5" name="TextBox 4"/>
          <p:cNvSpPr txBox="1"/>
          <p:nvPr/>
        </p:nvSpPr>
        <p:spPr>
          <a:xfrm rot="812414">
            <a:off x="4701278" y="3795103"/>
            <a:ext cx="3842755" cy="954107"/>
          </a:xfrm>
          <a:prstGeom prst="rect">
            <a:avLst/>
          </a:prstGeom>
          <a:solidFill>
            <a:schemeClr val="tx2">
              <a:lumMod val="25000"/>
              <a:lumOff val="7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Learning over time? </a:t>
            </a:r>
          </a:p>
          <a:p>
            <a:r>
              <a:rPr lang="en-US" sz="2800" dirty="0" smtClean="0"/>
              <a:t>How does that fit in? 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Portfolio assessment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As ONE example of what summative assessment might look like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92262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use portfolios?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Shows growth over time</a:t>
            </a:r>
          </a:p>
          <a:p>
            <a:r>
              <a:rPr lang="en-US" dirty="0" smtClean="0"/>
              <a:t>Students take ownership for their own learning</a:t>
            </a:r>
          </a:p>
          <a:p>
            <a:r>
              <a:rPr lang="en-US" dirty="0" smtClean="0"/>
              <a:t>Includes reflective piece – develop metacognitive skills</a:t>
            </a:r>
          </a:p>
          <a:p>
            <a:r>
              <a:rPr lang="en-US" dirty="0" smtClean="0"/>
              <a:t>Different types of portfolios demonstrate different aspects of learning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798909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Different types of portfolio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Working portfolio</a:t>
            </a:r>
          </a:p>
          <a:p>
            <a:r>
              <a:rPr lang="en-US" dirty="0" smtClean="0"/>
              <a:t>Showcase portfolio</a:t>
            </a:r>
          </a:p>
          <a:p>
            <a:r>
              <a:rPr lang="en-US" dirty="0" smtClean="0"/>
              <a:t>Portfolios for particular purposes:</a:t>
            </a:r>
          </a:p>
          <a:p>
            <a:pPr lvl="1"/>
            <a:r>
              <a:rPr lang="en-US" dirty="0" smtClean="0"/>
              <a:t>Problem solving portfolio</a:t>
            </a:r>
          </a:p>
          <a:p>
            <a:pPr lvl="1"/>
            <a:r>
              <a:rPr lang="en-US" dirty="0" smtClean="0"/>
              <a:t>Mathematical processes portfolio</a:t>
            </a:r>
          </a:p>
          <a:p>
            <a:pPr lvl="1"/>
            <a:r>
              <a:rPr lang="en-US" dirty="0" smtClean="0"/>
              <a:t>Perspective on math</a:t>
            </a:r>
          </a:p>
          <a:p>
            <a:pPr lvl="1"/>
            <a:r>
              <a:rPr lang="en-US" dirty="0" smtClean="0"/>
              <a:t>Learning skills portfolio</a:t>
            </a:r>
          </a:p>
          <a:p>
            <a:pPr marL="274320" lvl="1" indent="0">
              <a:buNone/>
            </a:pPr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25282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larity">
  <a:themeElements>
    <a:clrScheme name="Clarity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돋움"/>
        <a:font script="Hans" typeface="华文新魏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华文新魏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larity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86000"/>
                <a:satMod val="140000"/>
              </a:schemeClr>
            </a:gs>
            <a:gs pos="45000">
              <a:schemeClr val="phClr">
                <a:tint val="48000"/>
                <a:satMod val="150000"/>
              </a:schemeClr>
            </a:gs>
            <a:gs pos="100000">
              <a:schemeClr val="phClr">
                <a:tint val="28000"/>
                <a:satMod val="16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70000"/>
                <a:satMod val="150000"/>
              </a:schemeClr>
            </a:gs>
            <a:gs pos="34000">
              <a:schemeClr val="phClr">
                <a:shade val="70000"/>
                <a:satMod val="140000"/>
              </a:schemeClr>
            </a:gs>
            <a:gs pos="70000">
              <a:schemeClr val="phClr">
                <a:tint val="100000"/>
                <a:shade val="90000"/>
                <a:satMod val="140000"/>
              </a:schemeClr>
            </a:gs>
            <a:gs pos="100000">
              <a:schemeClr val="phClr">
                <a:tint val="100000"/>
                <a:shade val="100000"/>
                <a:sat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6425" cap="flat" cmpd="sng" algn="ctr">
          <a:solidFill>
            <a:schemeClr val="phClr"/>
          </a:solidFill>
          <a:prstDash val="solid"/>
        </a:ln>
        <a:ln w="444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hade val="3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atMod val="180000"/>
              </a:schemeClr>
            </a:gs>
            <a:gs pos="40000">
              <a:schemeClr val="phClr">
                <a:tint val="95000"/>
                <a:shade val="85000"/>
                <a:satMod val="150000"/>
              </a:schemeClr>
            </a:gs>
            <a:gs pos="100000">
              <a:schemeClr val="phClr">
                <a:shade val="45000"/>
                <a:satMod val="2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55000"/>
              </a:schemeClr>
              <a:schemeClr val="phClr">
                <a:tint val="97000"/>
                <a:satMod val="95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Clarity.thmx</Template>
  <TotalTime>998</TotalTime>
  <Words>443</Words>
  <Application>Microsoft Macintosh PowerPoint</Application>
  <PresentationFormat>On-screen Show (4:3)</PresentationFormat>
  <Paragraphs>66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Clarity</vt:lpstr>
      <vt:lpstr>Summative Assessment</vt:lpstr>
      <vt:lpstr>Summative assessment</vt:lpstr>
      <vt:lpstr>Things to think about</vt:lpstr>
      <vt:lpstr>The big challenge</vt:lpstr>
      <vt:lpstr>How do we know what students know and can do? </vt:lpstr>
      <vt:lpstr>Summative assessment – process or event?</vt:lpstr>
      <vt:lpstr>Portfolio assessment</vt:lpstr>
      <vt:lpstr>Why use portfolios?</vt:lpstr>
      <vt:lpstr>Different types of portfolio</vt:lpstr>
      <vt:lpstr>Components of a portfolio</vt:lpstr>
      <vt:lpstr>Problem solving portfolio</vt:lpstr>
      <vt:lpstr>Portfolios I have used</vt:lpstr>
      <vt:lpstr>Portfolios I imagine as summative assessments</vt:lpstr>
    </vt:vector>
  </TitlesOfParts>
  <Company>Education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Portfolio assessment</dc:title>
  <dc:creator>Chris Suurtamm</dc:creator>
  <cp:lastModifiedBy>Chris Suurtamm</cp:lastModifiedBy>
  <cp:revision>6</cp:revision>
  <dcterms:created xsi:type="dcterms:W3CDTF">2012-04-21T00:39:44Z</dcterms:created>
  <dcterms:modified xsi:type="dcterms:W3CDTF">2012-04-21T17:18:33Z</dcterms:modified>
</cp:coreProperties>
</file>

<file path=docProps/thumbnail.jpeg>
</file>